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266" r:id="rId3"/>
    <p:sldId id="357" r:id="rId4"/>
    <p:sldId id="358" r:id="rId5"/>
    <p:sldId id="359" r:id="rId6"/>
    <p:sldId id="360" r:id="rId7"/>
    <p:sldId id="361" r:id="rId8"/>
    <p:sldId id="356" r:id="rId9"/>
    <p:sldId id="353" r:id="rId10"/>
    <p:sldId id="354" r:id="rId11"/>
    <p:sldId id="330" r:id="rId12"/>
    <p:sldId id="268" r:id="rId13"/>
    <p:sldId id="334" r:id="rId14"/>
    <p:sldId id="335" r:id="rId15"/>
    <p:sldId id="290" r:id="rId16"/>
    <p:sldId id="333" r:id="rId17"/>
    <p:sldId id="276" r:id="rId18"/>
    <p:sldId id="362" r:id="rId19"/>
    <p:sldId id="363" r:id="rId20"/>
    <p:sldId id="364" r:id="rId21"/>
    <p:sldId id="365" r:id="rId22"/>
    <p:sldId id="269" r:id="rId23"/>
    <p:sldId id="271" r:id="rId24"/>
    <p:sldId id="272" r:id="rId25"/>
    <p:sldId id="270" r:id="rId26"/>
    <p:sldId id="267" r:id="rId27"/>
    <p:sldId id="273" r:id="rId28"/>
    <p:sldId id="544" r:id="rId29"/>
    <p:sldId id="549" r:id="rId30"/>
    <p:sldId id="550" r:id="rId31"/>
    <p:sldId id="54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1" y="5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9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6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jacow.org/medsi2020/papers/wepb17.pdf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xdb.lbl.gov/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hyperlink" Target="https://srxraylib.readthedocs.io/en/latest/srfunc_example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NULL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NUL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6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8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5.wmf"/><Relationship Id="rId10" Type="http://schemas.openxmlformats.org/officeDocument/2006/relationships/image" Target="../media/image9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hyperlink" Target="http://dx.doi.org/10.1107/S1600577524004958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hyperlink" Target="https://doi.org/10.1107/S09090495090094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oi.org/10.1119/1.1328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63/1.29145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1952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SR and light sources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-5813"/>
            <a:ext cx="8954100" cy="677078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ALS-U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9B97-BA40-A34B-B2DB-5E6753CD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543050"/>
            <a:ext cx="4343400" cy="152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5EE9B-481D-1248-9B6C-41EC56557F0D}"/>
              </a:ext>
            </a:extLst>
          </p:cNvPr>
          <p:cNvSpPr txBox="1"/>
          <p:nvPr/>
        </p:nvSpPr>
        <p:spPr>
          <a:xfrm>
            <a:off x="3336420" y="1926223"/>
            <a:ext cx="519694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Linac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97D2-74F5-2A4E-9BF7-E00930A43B14}"/>
              </a:ext>
            </a:extLst>
          </p:cNvPr>
          <p:cNvSpPr txBox="1"/>
          <p:nvPr/>
        </p:nvSpPr>
        <p:spPr>
          <a:xfrm>
            <a:off x="4395153" y="1828175"/>
            <a:ext cx="54374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Booster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A6938-D0B0-AF4E-9081-6E3723E9FD43}"/>
              </a:ext>
            </a:extLst>
          </p:cNvPr>
          <p:cNvSpPr txBox="1"/>
          <p:nvPr/>
        </p:nvSpPr>
        <p:spPr>
          <a:xfrm>
            <a:off x="5424870" y="800100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Arial Narrow" charset="0"/>
                <a:cs typeface="Calibri" panose="020F0502020204030204" pitchFamily="34" charset="0"/>
              </a:rPr>
              <a:t>Transfer lines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9A616-779B-1F49-908E-88DAE073C80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896314" y="1054016"/>
            <a:ext cx="218737" cy="100338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67308-2561-D348-8852-788BC6917866}"/>
              </a:ext>
            </a:extLst>
          </p:cNvPr>
          <p:cNvCxnSpPr>
            <a:cxnSpLocks/>
          </p:cNvCxnSpPr>
          <p:nvPr/>
        </p:nvCxnSpPr>
        <p:spPr>
          <a:xfrm flipH="1" flipV="1">
            <a:off x="5531317" y="2831085"/>
            <a:ext cx="183686" cy="190632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788B57-5CEE-AA44-9B37-BEF5B7BF6E41}"/>
              </a:ext>
            </a:extLst>
          </p:cNvPr>
          <p:cNvCxnSpPr>
            <a:cxnSpLocks/>
          </p:cNvCxnSpPr>
          <p:nvPr/>
        </p:nvCxnSpPr>
        <p:spPr>
          <a:xfrm flipV="1">
            <a:off x="2819382" y="2693786"/>
            <a:ext cx="438168" cy="410579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FDBAC-2485-9446-B17E-72237339A682}"/>
              </a:ext>
            </a:extLst>
          </p:cNvPr>
          <p:cNvSpPr/>
          <p:nvPr/>
        </p:nvSpPr>
        <p:spPr>
          <a:xfrm>
            <a:off x="4654949" y="3004438"/>
            <a:ext cx="291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9BA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existing tunnel optimized for low emittance and high soft x-ray brightness and coherent flux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05D15-4271-C740-95E4-396419A84139}"/>
              </a:ext>
            </a:extLst>
          </p:cNvPr>
          <p:cNvSpPr/>
          <p:nvPr/>
        </p:nvSpPr>
        <p:spPr>
          <a:xfrm>
            <a:off x="831339" y="3079548"/>
            <a:ext cx="311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accumulator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full-energy swap-out injection and recovery of bunch trains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94C25A-56D3-174C-A234-EC726E8219B5}"/>
              </a:ext>
            </a:extLst>
          </p:cNvPr>
          <p:cNvSpPr/>
          <p:nvPr/>
        </p:nvSpPr>
        <p:spPr>
          <a:xfrm>
            <a:off x="2000250" y="1026477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rgbClr val="63666A">
                  <a:lumMod val="75000"/>
                </a:srgb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full-length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undulators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optimized for high coherent flux</a:t>
            </a:r>
            <a:endParaRPr lang="en-US" sz="105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 flipH="1">
            <a:off x="4034173" y="1423166"/>
            <a:ext cx="159087" cy="208745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>
            <a:off x="4194919" y="1423208"/>
            <a:ext cx="1121085" cy="28814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11181" y="3304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98141B-E8EB-3249-B2B1-D2706BD8EC15}"/>
              </a:ext>
            </a:extLst>
          </p:cNvPr>
          <p:cNvGrpSpPr/>
          <p:nvPr/>
        </p:nvGrpSpPr>
        <p:grpSpPr>
          <a:xfrm>
            <a:off x="6457951" y="285751"/>
            <a:ext cx="1497578" cy="2467946"/>
            <a:chOff x="8493651" y="1008862"/>
            <a:chExt cx="2525845" cy="4663986"/>
          </a:xfrm>
        </p:grpSpPr>
        <p:pic>
          <p:nvPicPr>
            <p:cNvPr id="21" name="Picture 20" descr="beamspot_als.pdf">
              <a:extLst>
                <a:ext uri="{FF2B5EF4-FFF2-40B4-BE49-F238E27FC236}">
                  <a16:creationId xmlns:a16="http://schemas.microsoft.com/office/drawing/2014/main" id="{F7428C46-478D-BD4A-A1B1-404AEC14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616" y="1314860"/>
              <a:ext cx="2521821" cy="1891367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19D8B2F-5175-5043-B42C-93512DF2CAF8}"/>
                </a:ext>
              </a:extLst>
            </p:cNvPr>
            <p:cNvSpPr/>
            <p:nvPr/>
          </p:nvSpPr>
          <p:spPr>
            <a:xfrm rot="5400000">
              <a:off x="9554131" y="3353430"/>
              <a:ext cx="533400" cy="3048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7169">
                <a:defRPr/>
              </a:pPr>
              <a:endParaRPr lang="en-US" sz="1013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23" name="Picture 22" descr="beamspot_alsu.pdf">
              <a:extLst>
                <a:ext uri="{FF2B5EF4-FFF2-40B4-BE49-F238E27FC236}">
                  <a16:creationId xmlns:a16="http://schemas.microsoft.com/office/drawing/2014/main" id="{2E66923C-260F-5C41-A1ED-4CD54AA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651" y="3780040"/>
              <a:ext cx="2523744" cy="18928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89D9-AC10-5A4E-B035-0932BA1A57CD}"/>
                </a:ext>
              </a:extLst>
            </p:cNvPr>
            <p:cNvSpPr txBox="1"/>
            <p:nvPr/>
          </p:nvSpPr>
          <p:spPr>
            <a:xfrm>
              <a:off x="9120789" y="1482263"/>
              <a:ext cx="1363185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Today’s ALS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6C515E-CCF5-C841-B586-2AAF73D33C10}"/>
                </a:ext>
              </a:extLst>
            </p:cNvPr>
            <p:cNvSpPr txBox="1"/>
            <p:nvPr/>
          </p:nvSpPr>
          <p:spPr>
            <a:xfrm>
              <a:off x="9159972" y="3943411"/>
              <a:ext cx="1268557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Future 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B4C47-AE14-A24D-BA99-7442E072E1EC}"/>
                </a:ext>
              </a:extLst>
            </p:cNvPr>
            <p:cNvSpPr txBox="1"/>
            <p:nvPr/>
          </p:nvSpPr>
          <p:spPr>
            <a:xfrm>
              <a:off x="8495753" y="1008862"/>
              <a:ext cx="2523743" cy="4690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784"/>
              <a:r>
                <a:rPr lang="en-US" sz="1013" b="1" dirty="0">
                  <a:solidFill>
                    <a:srgbClr val="006BA6"/>
                  </a:solidFill>
                  <a:latin typeface="Calibri"/>
                  <a:cs typeface="Calibri"/>
                </a:rPr>
                <a:t>Electron Beam Profiles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4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Source spectrum (Photon flux or spectral power vs Energy)</a:t>
            </a:r>
            <a:endParaRPr lang="en-US" sz="144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720" kern="1200" dirty="0">
                <a:solidFill>
                  <a:prstClr val="black"/>
                </a:solidFill>
                <a:ea typeface="+mn-ea"/>
                <a:cs typeface="+mn-cs"/>
              </a:rPr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 </a:t>
            </a:r>
            <a:r>
              <a:rPr lang="en-US" sz="1080" kern="1200" dirty="0">
                <a:solidFill>
                  <a:srgbClr val="002060"/>
                </a:solidFill>
                <a:ea typeface="+mn-ea"/>
                <a:cs typeface="+mn-cs"/>
              </a:rPr>
              <a:t>Wiggler</a:t>
            </a:r>
            <a:endParaRPr lang="en-GB" sz="1080" kern="1200" dirty="0">
              <a:solidFill>
                <a:srgbClr val="002060"/>
              </a:solidFill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Bending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magnet</a:t>
            </a:r>
            <a:endParaRPr lang="en-GB" sz="990" kern="1200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AF007C">
                    <a:lumMod val="60000"/>
                    <a:lumOff val="40000"/>
                  </a:srgbClr>
                </a:solidFill>
                <a:ea typeface="+mn-ea"/>
                <a:cs typeface="+mn-cs"/>
              </a:rPr>
              <a:t>Undulator</a:t>
            </a:r>
            <a:endParaRPr lang="en-GB" sz="990" kern="1200" dirty="0">
              <a:solidFill>
                <a:srgbClr val="AF007C">
                  <a:lumMod val="60000"/>
                  <a:lumOff val="40000"/>
                </a:srgbClr>
              </a:solidFill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5B32B-2932-4C98-9A97-B6FCDAE0A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Intensity vs 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631781"/>
                <a:ext cx="8480596" cy="1886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 can be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Flux</a:t>
                </a:r>
                <a:r>
                  <a:rPr lang="en-US" dirty="0"/>
                  <a:t>: Photons per second per (variable) bandwidth (0.1% E)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Spectral power</a:t>
                </a:r>
                <a:r>
                  <a:rPr lang="en-US" dirty="0"/>
                  <a:t>: Power per (constant) bandwidth </a:t>
                </a:r>
                <a:r>
                  <a:rPr lang="en-US" dirty="0">
                    <a:solidFill>
                      <a:srgbClr val="FF0000"/>
                    </a:solidFill>
                  </a:rPr>
                  <a:t>W/eV </a:t>
                </a:r>
              </a:p>
              <a:p>
                <a:endParaRPr lang="en-US" dirty="0"/>
              </a:p>
              <a:p>
                <a:r>
                  <a:rPr lang="en-US" dirty="0"/>
                  <a:t>Spectral power = Flux x </a:t>
                </a:r>
                <a:r>
                  <a:rPr lang="en-US" dirty="0" err="1"/>
                  <a:t>constante</a:t>
                </a:r>
                <a:r>
                  <a:rPr lang="en-US" dirty="0"/>
                  <a:t> (constant = 1e3 * 1.602176634e-19)</a:t>
                </a:r>
              </a:p>
              <a:p>
                <a:endParaRPr lang="en-US" dirty="0"/>
              </a:p>
              <a:p>
                <a:r>
                  <a:rPr lang="en-US" dirty="0"/>
                  <a:t>Total power = integral of spectral power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631781"/>
                <a:ext cx="8480596" cy="1886222"/>
              </a:xfrm>
              <a:prstGeom prst="rect">
                <a:avLst/>
              </a:prstGeom>
              <a:blipFill>
                <a:blip r:embed="rId2"/>
                <a:stretch>
                  <a:fillRect l="-216" t="-647" b="-307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2A650-A0F4-479C-8216-BFB5FB44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7" y="2816384"/>
            <a:ext cx="2497937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B988B-4E19-4E2E-99F3-A4B754236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88" y="2835696"/>
            <a:ext cx="2497889" cy="187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5D48EA-F42B-4421-ABE0-35E4BF2C15C4}"/>
              </a:ext>
            </a:extLst>
          </p:cNvPr>
          <p:cNvCxnSpPr>
            <a:cxnSpLocks/>
          </p:cNvCxnSpPr>
          <p:nvPr/>
        </p:nvCxnSpPr>
        <p:spPr>
          <a:xfrm>
            <a:off x="2848594" y="3775496"/>
            <a:ext cx="1187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0611C-8EF5-4BF4-A321-52C9B2C2BE99}"/>
              </a:ext>
            </a:extLst>
          </p:cNvPr>
          <p:cNvSpPr txBox="1"/>
          <p:nvPr/>
        </p:nvSpPr>
        <p:spPr>
          <a:xfrm>
            <a:off x="2566883" y="337697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 =  1e3 * 1.6e-19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B8AD8-6B10-4854-B4BA-6F0213D5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93" y="2698336"/>
            <a:ext cx="1750800" cy="12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I(E) and I(x, y) are correlated (3D dependency)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I(x, y, E):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 vs (E, x, y): Photons/s/0.1%bw/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Spectral power vs (E, x, y): W/eV/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Power density</a:t>
                </a:r>
                <a:r>
                  <a:rPr lang="en-US" dirty="0"/>
                  <a:t>: integral over E: W/mm^2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b="1" dirty="0"/>
                  <a:t>Spectral power</a:t>
                </a:r>
                <a:r>
                  <a:rPr lang="en-US" dirty="0"/>
                  <a:t>: integral over (x, y): W/eV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Total power </a:t>
                </a:r>
                <a:r>
                  <a:rPr lang="en-US" dirty="0"/>
                  <a:t>– triple integral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∭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  <a:blipFill>
                <a:blip r:embed="rId4"/>
                <a:stretch>
                  <a:fillRect l="-219" t="-4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763915-E6A6-48E6-A760-D3F84EE1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79" y="2523133"/>
            <a:ext cx="2636267" cy="1902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E4D83-9177-46C1-BC72-8DBE06D2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569" y="2499664"/>
            <a:ext cx="2751704" cy="1969212"/>
          </a:xfrm>
          <a:prstGeom prst="rect">
            <a:avLst/>
          </a:prstGeom>
        </p:spPr>
      </p:pic>
      <p:pic>
        <p:nvPicPr>
          <p:cNvPr id="4" name="wigler_radiation">
            <a:hlinkClick r:id="" action="ppaction://media"/>
            <a:extLst>
              <a:ext uri="{FF2B5EF4-FFF2-40B4-BE49-F238E27FC236}">
                <a16:creationId xmlns:a16="http://schemas.microsoft.com/office/drawing/2014/main" id="{18BFF139-6FAF-457B-89A3-FCA57670A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784" y="2548029"/>
            <a:ext cx="2732672" cy="18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892038" y="79938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Examples of correlation between I(E) and I(x, y)</a:t>
            </a:r>
            <a:endParaRPr lang="en-GB" sz="2160" cap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Undulator spectral flux density</a:t>
            </a:r>
          </a:p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x, y, E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Wiggler [and short ID’s] spectral flux density</a:t>
            </a:r>
          </a:p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x, y, E)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y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080" i="1" kern="1200" dirty="0">
                  <a:solidFill>
                    <a:prstClr val="black"/>
                  </a:solidFill>
                  <a:ea typeface="+mn-ea"/>
                  <a:cs typeface="+mn-cs"/>
                </a:rPr>
                <a:t>E</a:t>
              </a:r>
              <a:endParaRPr lang="en-GB" sz="108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945" kern="1200" dirty="0">
                  <a:solidFill>
                    <a:prstClr val="black"/>
                  </a:solidFill>
                  <a:ea typeface="+mn-ea"/>
                  <a:cs typeface="+mn-cs"/>
                </a:rPr>
                <a:t>Photon flux</a:t>
              </a:r>
              <a:endParaRPr lang="en-GB" sz="945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72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Photon Energy [eV]</a:t>
              </a:r>
              <a:endParaRPr lang="en-GB" sz="7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630" kern="1200" dirty="0">
                  <a:solidFill>
                    <a:prstClr val="black"/>
                  </a:solidFill>
                  <a:ea typeface="+mn-ea"/>
                  <a:cs typeface="+mn-cs"/>
                </a:rPr>
                <a:t>1000              5000                    10000                   15000                     20000</a:t>
              </a:r>
              <a:endParaRPr lang="en-GB" sz="630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x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463C0-2C7F-4C6A-B9A0-892472D7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C9D1-3B16-4A25-9887-3F2D447B7DD1}"/>
              </a:ext>
            </a:extLst>
          </p:cNvPr>
          <p:cNvSpPr txBox="1"/>
          <p:nvPr/>
        </p:nvSpPr>
        <p:spPr>
          <a:xfrm>
            <a:off x="5210106" y="3829229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density distribution of ESRF-3PW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3980-0DBF-4717-840A-5C1A0AF5C53C}"/>
              </a:ext>
            </a:extLst>
          </p:cNvPr>
          <p:cNvSpPr txBox="1"/>
          <p:nvPr/>
        </p:nvSpPr>
        <p:spPr>
          <a:xfrm>
            <a:off x="5302131" y="4159596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8"/>
              </a:rPr>
              <a:t>https://jacow.org/medsi2020/papers/wepb17.pdf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“I” is calculated?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 dirty="0"/>
              </a:p>
              <a:p>
                <a:r>
                  <a:rPr lang="en-US" sz="1100" dirty="0"/>
                  <a:t>For synchrotron beams, considering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classical electrodynamics (electric field from a moving charge)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phase space volume of the moving charges (~ storage ring emittance) </a:t>
                </a:r>
              </a:p>
              <a:p>
                <a:endParaRPr lang="en-US" sz="1100" dirty="0"/>
              </a:p>
              <a:p>
                <a:pPr marL="171450" indent="-171450">
                  <a:buFont typeface="Symbol" panose="05050102010706020507" pitchFamily="18" charset="2"/>
                  <a:buChar char="Þ"/>
                </a:pPr>
                <a:r>
                  <a:rPr lang="en-US" sz="1100" dirty="0"/>
                  <a:t>It is much simpler to work with electric fields than with intensities. </a:t>
                </a:r>
              </a:p>
              <a:p>
                <a:r>
                  <a:rPr lang="en-US" sz="1100" dirty="0"/>
                  <a:t> </a:t>
                </a:r>
              </a:p>
              <a:p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Two perspectives (for propagation):</a:t>
                </a:r>
              </a:p>
              <a:p>
                <a:endParaRPr lang="en-US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Waves: Scalar complex amplitude (at a given position </a:t>
                </a:r>
                <a:r>
                  <a:rPr lang="en-US" sz="1100" i="1" dirty="0"/>
                  <a:t>z</a:t>
                </a:r>
                <a:r>
                  <a:rPr lang="en-US" sz="1100" dirty="0"/>
                  <a:t> </a:t>
                </a:r>
                <a:r>
                  <a:rPr lang="en-US" sz="1100" dirty="0" err="1"/>
                  <a:t>wavefront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Rays:     Real vectors: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87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Spectrum (Flux/Spectral power)</a:t>
                </a:r>
                <a14:m>
                  <m:oMath xmlns:m="http://schemas.openxmlformats.org/officeDocument/2006/math">
                    <m:r>
                      <a:rPr lang="en-US" sz="1440" b="0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power density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692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radiation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flux/power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y, E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blipFill>
                <a:blip r:embed="rId2"/>
                <a:stretch>
                  <a:fillRect l="-264" t="-858" b="-3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8"/>
          <a:stretch/>
        </p:blipFill>
        <p:spPr>
          <a:xfrm>
            <a:off x="2533784" y="2018944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27718" y="1143342"/>
            <a:ext cx="1653718" cy="126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>
            <a:off x="3267676" y="1663370"/>
            <a:ext cx="1213760" cy="89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3832933" y="2196779"/>
            <a:ext cx="648503" cy="3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19D3-B7B2-48DB-AADD-DA42C8C52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D8507-3B99-4E13-A020-DC6A4F4E7678}"/>
              </a:ext>
            </a:extLst>
          </p:cNvPr>
          <p:cNvCxnSpPr>
            <a:cxnSpLocks/>
          </p:cNvCxnSpPr>
          <p:nvPr/>
        </p:nvCxnSpPr>
        <p:spPr>
          <a:xfrm>
            <a:off x="2149016" y="3203068"/>
            <a:ext cx="516360" cy="35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190FEF-D552-4657-BCDB-27BF9B32201C}"/>
              </a:ext>
            </a:extLst>
          </p:cNvPr>
          <p:cNvCxnSpPr>
            <a:cxnSpLocks/>
          </p:cNvCxnSpPr>
          <p:nvPr/>
        </p:nvCxnSpPr>
        <p:spPr>
          <a:xfrm>
            <a:off x="2133601" y="3203067"/>
            <a:ext cx="184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/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Spectrum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radiation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blipFill>
                <a:blip r:embed="rId4"/>
                <a:stretch>
                  <a:fillRect l="-443" b="-5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9641-6D5C-4839-8E5E-5078C61B5281}"/>
              </a:ext>
            </a:extLst>
          </p:cNvPr>
          <p:cNvCxnSpPr/>
          <p:nvPr/>
        </p:nvCxnSpPr>
        <p:spPr>
          <a:xfrm>
            <a:off x="2045110" y="3692431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7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6C6CF-ADDA-43A3-8F98-AE2496ADE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965C2-7A6E-42C9-B625-6439C5E7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Bending magnets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7303E-8558-4052-9274-35BD177B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86" y="1824245"/>
            <a:ext cx="1603218" cy="2520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A9843-36A7-4C1D-ADF3-91A63830B680}"/>
              </a:ext>
            </a:extLst>
          </p:cNvPr>
          <p:cNvSpPr txBox="1"/>
          <p:nvPr/>
        </p:nvSpPr>
        <p:spPr>
          <a:xfrm>
            <a:off x="0" y="4278518"/>
            <a:ext cx="466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</a:t>
            </a:r>
            <a:r>
              <a:rPr lang="en-GB" sz="800" dirty="0"/>
              <a:t>                       </a:t>
            </a:r>
            <a:r>
              <a:rPr lang="en-GB" dirty="0">
                <a:hlinkClick r:id="rId3"/>
              </a:rPr>
              <a:t>https://xdb.lbl.gov/</a:t>
            </a:r>
            <a:r>
              <a:rPr lang="en-GB" dirty="0"/>
              <a:t>             </a:t>
            </a:r>
          </a:p>
          <a:p>
            <a:pPr algn="ctr"/>
            <a:endParaRPr lang="en-GB" dirty="0"/>
          </a:p>
          <a:p>
            <a:pPr algn="ctr"/>
            <a:r>
              <a:rPr lang="en-GB" sz="800" dirty="0"/>
              <a:t>   See also:  A </a:t>
            </a:r>
            <a:r>
              <a:rPr lang="en-GB" sz="800" dirty="0" err="1"/>
              <a:t>A</a:t>
            </a:r>
            <a:r>
              <a:rPr lang="en-GB" sz="800" dirty="0"/>
              <a:t> Sokolov and I M </a:t>
            </a:r>
            <a:r>
              <a:rPr lang="en-GB" sz="800" dirty="0" err="1"/>
              <a:t>Ternov</a:t>
            </a:r>
            <a:r>
              <a:rPr lang="en-GB" sz="800" dirty="0"/>
              <a:t>, Synchrotron Radiation, </a:t>
            </a:r>
            <a:r>
              <a:rPr lang="en-GB" sz="800" dirty="0" err="1"/>
              <a:t>Akademik</a:t>
            </a:r>
            <a:r>
              <a:rPr lang="en-GB" sz="800" dirty="0"/>
              <a:t>-Verlag, Berlin, 1968        </a:t>
            </a:r>
            <a:endParaRPr lang="en-GB" sz="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FBAF2-4535-45B2-90D3-2F5DC55D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17" y="316520"/>
            <a:ext cx="2063207" cy="19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044DE-2ABC-4453-88F5-AD6B737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201" y="2378168"/>
            <a:ext cx="2702239" cy="1839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978DA-9371-4EF0-8229-15DFAA02C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10" y="798913"/>
            <a:ext cx="29432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0B84C-B203-43C3-B0D2-298A9BFED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697" y="1460095"/>
            <a:ext cx="2943225" cy="65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2920D-3FE4-4140-B33F-788172E2D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454" y="579556"/>
            <a:ext cx="2243712" cy="5700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5A2DB-2E48-46CB-928A-333A1549EDB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6999" y="1193631"/>
            <a:ext cx="1423698" cy="59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A26FA0-D61A-4D9E-AC82-C5CEC150822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75139" y="832020"/>
            <a:ext cx="1955315" cy="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8DB877-8AAE-4270-81C7-FEFCAC10341B}"/>
              </a:ext>
            </a:extLst>
          </p:cNvPr>
          <p:cNvSpPr txBox="1"/>
          <p:nvPr/>
        </p:nvSpPr>
        <p:spPr>
          <a:xfrm>
            <a:off x="5150336" y="4371976"/>
            <a:ext cx="3946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9"/>
              </a:rPr>
              <a:t>https://srxraylib.readthedocs.io/en/latest/srfunc_examples.html</a:t>
            </a:r>
            <a:r>
              <a:rPr lang="en-GB" sz="105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BB542F-EC6F-43A0-B5CE-4291C6F25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3520" y="2378168"/>
            <a:ext cx="2450402" cy="18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72D7B-CC88-49EE-ABB7-536DA2BDF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4832B-55DE-419A-8043-7458E3FB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devices: K (deflection parameter)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FE377-468F-448C-963B-2808B8E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6" y="1216443"/>
            <a:ext cx="3314787" cy="271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F51F6-EDE7-4535-8013-D95505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55" y="1575681"/>
            <a:ext cx="2558210" cy="23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0063F-C83F-4331-89AB-BFE29AB1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58" y="1899008"/>
            <a:ext cx="2111884" cy="370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EB11A-2270-4C55-838E-0A33AA90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36" y="3653261"/>
            <a:ext cx="1752646" cy="435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/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816" y="813997"/>
            <a:ext cx="70398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Generational 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Light sources: BM, Wigglers and Undulators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96181A-CF04-4079-9BFD-BB18B768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8F0322-2425-4308-9130-8C34D327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4" y="4098033"/>
            <a:ext cx="885830" cy="673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468ED-A5AD-4869-AA2B-A38B6D44F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BF822-028A-4EC6-AA53-63784E7A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BM and wigglers:   B(s),           velocity            e- trajectory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64E42-7013-4B0A-B34F-F589715D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77" y="599088"/>
            <a:ext cx="2401294" cy="120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245F1-3295-4A60-882E-B2F7113B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931" y="566636"/>
            <a:ext cx="2592126" cy="141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24919-EE53-4F92-AC7C-565BC75EF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809" y="616719"/>
            <a:ext cx="2296636" cy="126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3FC7-42D7-460B-A4DB-FAD09E675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899" y="2038507"/>
            <a:ext cx="2401294" cy="1292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7408E-F55F-4BEF-9AFE-AFD0CB30A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432" y="1976182"/>
            <a:ext cx="2252675" cy="1416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1E2CC-DE70-4752-9E07-682C5E1EE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999" y="1953916"/>
            <a:ext cx="2296636" cy="1445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FEE1B-59E7-4BD7-A988-E3BAB4AB1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7" y="3696050"/>
            <a:ext cx="566604" cy="401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6F908-2F99-4A73-BCC8-834A86419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39" y="463281"/>
            <a:ext cx="628580" cy="59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23B23-ADC1-465C-8807-BA6EE3CE8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727" y="2103299"/>
            <a:ext cx="628579" cy="536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55D103-41AF-418D-841F-5FC6EB4F5B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577" y="3504710"/>
            <a:ext cx="2359590" cy="1186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E07E52-2BD2-41A1-B189-424C2830C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7621" y="3392844"/>
            <a:ext cx="2392688" cy="1312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F7769B-FC29-4533-AC13-4C7EE2636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8274" y="3441883"/>
            <a:ext cx="2387030" cy="13123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68B338-60BE-4D7B-8E62-EE316240CF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555" y="1123750"/>
            <a:ext cx="1113146" cy="749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9BE3B-A28B-4D21-B9F0-00A56B326C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204" y="2763426"/>
            <a:ext cx="938250" cy="5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Undulator Radiation is calculated?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391900" y="403479"/>
            <a:ext cx="7369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Undulator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ABB542-08AF-4058-BB6E-A0E3A6F2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6" y="1042804"/>
            <a:ext cx="2227883" cy="18477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D6F347-FBA2-40A0-8C36-476DA0C9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7" y="3522372"/>
            <a:ext cx="5710708" cy="747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DD75B-0A24-468C-A8A1-809FE096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738" y="1231066"/>
            <a:ext cx="1910396" cy="1796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38A19-1581-4B23-916B-8C23B876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56" y="618962"/>
            <a:ext cx="3189677" cy="2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630689" y="4326296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210D-E6A2-4436-AD24-4ADB024E3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F041-11A2-45DB-A15D-2720573FAE39}"/>
              </a:ext>
            </a:extLst>
          </p:cNvPr>
          <p:cNvSpPr txBox="1"/>
          <p:nvPr/>
        </p:nvSpPr>
        <p:spPr>
          <a:xfrm>
            <a:off x="5821899" y="453911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 ID20 U32c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A66E6-1D74-4CE1-88D9-CEBB8F7676D7}"/>
              </a:ext>
            </a:extLst>
          </p:cNvPr>
          <p:cNvCxnSpPr/>
          <p:nvPr/>
        </p:nvCxnSpPr>
        <p:spPr>
          <a:xfrm flipH="1">
            <a:off x="6874933" y="3708400"/>
            <a:ext cx="5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113164-DC99-451B-9D9E-3CDA285C9C0F}"/>
              </a:ext>
            </a:extLst>
          </p:cNvPr>
          <p:cNvSpPr txBox="1"/>
          <p:nvPr/>
        </p:nvSpPr>
        <p:spPr>
          <a:xfrm>
            <a:off x="7391597" y="355451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“red shift”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CE4EB-B445-4A8B-B87B-0E388BBD4CC8}"/>
              </a:ext>
            </a:extLst>
          </p:cNvPr>
          <p:cNvSpPr txBox="1"/>
          <p:nvPr/>
        </p:nvSpPr>
        <p:spPr>
          <a:xfrm>
            <a:off x="2769298" y="1700683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Undulator period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06B7D-3BFA-40D3-B874-A53B92E2B5DE}"/>
              </a:ext>
            </a:extLst>
          </p:cNvPr>
          <p:cNvCxnSpPr/>
          <p:nvPr/>
        </p:nvCxnSpPr>
        <p:spPr>
          <a:xfrm>
            <a:off x="3372584" y="2008460"/>
            <a:ext cx="0" cy="31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3B241-3F40-497E-8FC5-39835A6DE07D}"/>
              </a:ext>
            </a:extLst>
          </p:cNvPr>
          <p:cNvSpPr txBox="1"/>
          <p:nvPr/>
        </p:nvSpPr>
        <p:spPr>
          <a:xfrm>
            <a:off x="266709" y="3400622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 wavelength</a:t>
            </a:r>
          </a:p>
          <a:p>
            <a:pPr algn="ctr"/>
            <a:r>
              <a:rPr lang="en-US" dirty="0"/>
              <a:t>(harmonics)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88157-73AC-45BC-BB99-4C9542ABB93D}"/>
              </a:ext>
            </a:extLst>
          </p:cNvPr>
          <p:cNvCxnSpPr>
            <a:cxnSpLocks/>
          </p:cNvCxnSpPr>
          <p:nvPr/>
        </p:nvCxnSpPr>
        <p:spPr>
          <a:xfrm flipV="1">
            <a:off x="560439" y="3264311"/>
            <a:ext cx="231149" cy="15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17293-EBEF-4496-8344-6F3C62BFA722}"/>
              </a:ext>
            </a:extLst>
          </p:cNvPr>
          <p:cNvSpPr/>
          <p:nvPr/>
        </p:nvSpPr>
        <p:spPr>
          <a:xfrm>
            <a:off x="4995854" y="779054"/>
            <a:ext cx="441752" cy="1916288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0912AE-A2A5-4396-8309-682F8B7ED8E6}"/>
              </a:ext>
            </a:extLst>
          </p:cNvPr>
          <p:cNvSpPr txBox="1"/>
          <p:nvPr/>
        </p:nvSpPr>
        <p:spPr>
          <a:xfrm>
            <a:off x="3461439" y="515893"/>
            <a:ext cx="139934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Peak position vs aperture size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28741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902F-0070-4B02-8710-4246E8F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>
                <a:solidFill>
                  <a:schemeClr val="tx1"/>
                </a:solidFill>
              </a:rPr>
              <a:t>Undulator emission simulation: Peak position vs K</a:t>
            </a:r>
            <a:endParaRPr lang="en-GB" sz="2160" cap="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263699" y="513899"/>
            <a:ext cx="144485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642" y="828946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39FD-7A72-44F3-8A22-B39D1B9CD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/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/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= </a:t>
                </a:r>
                <a:r>
                  <a:rPr lang="en-GB" dirty="0">
                    <a:solidFill>
                      <a:srgbClr val="0070C0"/>
                    </a:solidFill>
                  </a:rPr>
                  <a:t>1.2398e-06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E48126-411E-43B2-BA58-92D8FD995162}"/>
              </a:ext>
            </a:extLst>
          </p:cNvPr>
          <p:cNvSpPr txBox="1"/>
          <p:nvPr/>
        </p:nvSpPr>
        <p:spPr>
          <a:xfrm>
            <a:off x="116350" y="25717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Memorandum: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253BF8-DAFB-42C6-A092-090DEBADDE8F}"/>
              </a:ext>
            </a:extLst>
          </p:cNvPr>
          <p:cNvSpPr/>
          <p:nvPr/>
        </p:nvSpPr>
        <p:spPr>
          <a:xfrm>
            <a:off x="5764759" y="1166077"/>
            <a:ext cx="2357595" cy="2618523"/>
          </a:xfrm>
          <a:prstGeom prst="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</a:t>
            </a:r>
            <a:r>
              <a:rPr lang="en-US" sz="2160" dirty="0">
                <a:solidFill>
                  <a:schemeClr val="tx1"/>
                </a:solidFill>
              </a:rPr>
              <a:t>Peak position vs K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62483" y="539199"/>
            <a:ext cx="1613482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B39-4A92-4DD5-9DBB-10D9A15EC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C9C71-F836-4AE9-B1E1-561BC89DFF8B}"/>
              </a:ext>
            </a:extLst>
          </p:cNvPr>
          <p:cNvSpPr/>
          <p:nvPr/>
        </p:nvSpPr>
        <p:spPr>
          <a:xfrm>
            <a:off x="5080000" y="1155155"/>
            <a:ext cx="511814" cy="262944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C2C5A-78FE-428C-BF3E-5449515FA9E8}"/>
              </a:ext>
            </a:extLst>
          </p:cNvPr>
          <p:cNvSpPr/>
          <p:nvPr/>
        </p:nvSpPr>
        <p:spPr>
          <a:xfrm>
            <a:off x="5420086" y="1166077"/>
            <a:ext cx="1479895" cy="2629445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 (gap)</a:t>
            </a:r>
            <a:endParaRPr lang="en-GB" sz="2160" cap="non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" y="1036263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blipFill>
                <a:blip r:embed="rId5"/>
                <a:stretch>
                  <a:fillRect l="-1639" r="-3005" b="-39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18" y="3055030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694771" y="330429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7C8C-EBCD-40FD-8F09-3D91994E1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9C4A-EFB0-4BA2-8132-C39E528B8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06" y="2673006"/>
            <a:ext cx="3774963" cy="21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Reducing </a:t>
            </a:r>
          </a:p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blipFill>
                <a:blip r:embed="rId4"/>
                <a:stretch>
                  <a:fillRect l="-1617" r="-2965" b="-4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18046" y="2449872"/>
            <a:ext cx="109814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881F8-01AF-4DA1-851F-32616F721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D6F3B-2C48-4C91-82EF-9BF62E913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179D1-55E6-4A79-812A-F43D081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9263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Approximating emission </a:t>
            </a:r>
            <a:r>
              <a:rPr lang="en-US" sz="1800" dirty="0">
                <a:solidFill>
                  <a:srgbClr val="FF0000"/>
                </a:solidFill>
              </a:rPr>
              <a:t>on-resonance by Gaussians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Onuki</a:t>
            </a:r>
            <a:r>
              <a:rPr lang="en-US" sz="180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Elleaume</a:t>
            </a:r>
            <a:r>
              <a:rPr lang="en-US" sz="1800" dirty="0">
                <a:solidFill>
                  <a:schemeClr val="tx1"/>
                </a:solidFill>
              </a:rPr>
              <a:t> Undulators, Wigglers  and their applications, CRC press, 2002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GB" sz="1800" dirty="0">
                <a:solidFill>
                  <a:schemeClr val="tx1"/>
                </a:solidFill>
              </a:rPr>
            </a:b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8E142E1-736C-4559-AA6B-EE3B1DA00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OASYS-Photon transport | HERCULES2024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8F487-B74C-4C5C-9642-8D51CA6BF332}"/>
              </a:ext>
            </a:extLst>
          </p:cNvPr>
          <p:cNvSpPr/>
          <p:nvPr/>
        </p:nvSpPr>
        <p:spPr>
          <a:xfrm>
            <a:off x="1143000" y="1828800"/>
            <a:ext cx="97155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8632859-FA6E-46B7-B928-4352BC0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0000">
            <a:off x="4847823" y="886406"/>
            <a:ext cx="3821638" cy="250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EF373-0BC6-4E2A-9680-CB7C365D3E7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23060" y="3803087"/>
          <a:ext cx="1851660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4" imgW="1332921" imgH="444307" progId="">
                  <p:embed/>
                </p:oleObj>
              </mc:Choice>
              <mc:Fallback>
                <p:oleObj name="Equation" r:id="rId4" imgW="1332921" imgH="444307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C43976B-4409-4141-B48E-BFA016486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060" y="3803087"/>
                        <a:ext cx="1851660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43436FC-8704-426E-A945-3761EE9466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37860" y="3219822"/>
          <a:ext cx="2187416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6" imgW="1574800" imgH="444500" progId="">
                  <p:embed/>
                </p:oleObj>
              </mc:Choice>
              <mc:Fallback>
                <p:oleObj name="Equation" r:id="rId6" imgW="1574800" imgH="44450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C776CA4-BB0A-4218-9620-01144DC27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860" y="3219822"/>
                        <a:ext cx="2187416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3846606-50FA-41AD-B563-F250A2A5365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492240" y="4016373"/>
          <a:ext cx="1728788" cy="545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8" imgW="1244600" imgH="393700" progId="">
                  <p:embed/>
                </p:oleObj>
              </mc:Choice>
              <mc:Fallback>
                <p:oleObj name="Equation" r:id="rId8" imgW="1244600" imgH="39370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BE31669-052C-411D-B42B-9FCAAF09A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240" y="4016373"/>
                        <a:ext cx="1728788" cy="545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22E721-5C7B-4F3D-918A-EE9BC1AA9DE0}"/>
              </a:ext>
            </a:extLst>
          </p:cNvPr>
          <p:cNvSpPr txBox="1"/>
          <p:nvPr/>
        </p:nvSpPr>
        <p:spPr>
          <a:xfrm>
            <a:off x="643905" y="4568286"/>
            <a:ext cx="7886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dirty="0">
                <a:solidFill>
                  <a:srgbClr val="FF0000"/>
                </a:solidFill>
              </a:rPr>
              <a:t>Undulator radiation approximated by Gaussians (at resonances) are not Fourier pairs (like beams following the Gaussian Shell-model)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EBD65D-B7E7-49B7-AD38-1A0EA6FE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43" y="981053"/>
            <a:ext cx="3344646" cy="265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5F166-299C-4014-A739-16B233070A26}"/>
              </a:ext>
            </a:extLst>
          </p:cNvPr>
          <p:cNvCxnSpPr/>
          <p:nvPr/>
        </p:nvCxnSpPr>
        <p:spPr>
          <a:xfrm>
            <a:off x="3649784" y="3961944"/>
            <a:ext cx="267462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55564-25C9-446C-8AA5-85C47C56C4C3}"/>
              </a:ext>
            </a:extLst>
          </p:cNvPr>
          <p:cNvCxnSpPr/>
          <p:nvPr/>
        </p:nvCxnSpPr>
        <p:spPr>
          <a:xfrm>
            <a:off x="6320790" y="3856449"/>
            <a:ext cx="6858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B5AFFC-7970-4531-96FD-40397639EB36}"/>
              </a:ext>
            </a:extLst>
          </p:cNvPr>
          <p:cNvSpPr/>
          <p:nvPr/>
        </p:nvSpPr>
        <p:spPr>
          <a:xfrm>
            <a:off x="7726680" y="3673472"/>
            <a:ext cx="617220" cy="1165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F95D7A-6B0B-4763-A764-58229CDA104F}"/>
              </a:ext>
            </a:extLst>
          </p:cNvPr>
          <p:cNvCxnSpPr>
            <a:cxnSpLocks/>
          </p:cNvCxnSpPr>
          <p:nvPr/>
        </p:nvCxnSpPr>
        <p:spPr>
          <a:xfrm>
            <a:off x="3549112" y="1203154"/>
            <a:ext cx="2840258" cy="1210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0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4" y="77219"/>
            <a:ext cx="9076825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(on-resonance)</a:t>
            </a:r>
            <a:endParaRPr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E9171A-08CB-2D55-3FAB-D52242C2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87" y="1008179"/>
            <a:ext cx="1461854" cy="13018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41FFCD-3E27-23AD-8566-6A3C4D134C54}"/>
              </a:ext>
            </a:extLst>
          </p:cNvPr>
          <p:cNvSpPr txBox="1"/>
          <p:nvPr/>
        </p:nvSpPr>
        <p:spPr>
          <a:xfrm>
            <a:off x="43518" y="574539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F9B45E-616D-3D32-E73C-06E85EE48473}"/>
              </a:ext>
            </a:extLst>
          </p:cNvPr>
          <p:cNvSpPr txBox="1"/>
          <p:nvPr/>
        </p:nvSpPr>
        <p:spPr>
          <a:xfrm>
            <a:off x="18419" y="95929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11B536-F421-FABA-2D34-B07F051028D9}"/>
              </a:ext>
            </a:extLst>
          </p:cNvPr>
          <p:cNvSpPr txBox="1"/>
          <p:nvPr/>
        </p:nvSpPr>
        <p:spPr>
          <a:xfrm>
            <a:off x="62920" y="1689956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34266-DFF5-237A-6E2D-80C5EC4DC13B}"/>
              </a:ext>
            </a:extLst>
          </p:cNvPr>
          <p:cNvSpPr txBox="1"/>
          <p:nvPr/>
        </p:nvSpPr>
        <p:spPr>
          <a:xfrm>
            <a:off x="3281858" y="563879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7D0AE7F-0263-6D98-7F70-1672BAD78715}"/>
              </a:ext>
            </a:extLst>
          </p:cNvPr>
          <p:cNvSpPr/>
          <p:nvPr/>
        </p:nvSpPr>
        <p:spPr>
          <a:xfrm>
            <a:off x="3310731" y="451270"/>
            <a:ext cx="1702802" cy="2036822"/>
          </a:xfrm>
          <a:prstGeom prst="roundRect">
            <a:avLst/>
          </a:prstGeom>
          <a:solidFill>
            <a:schemeClr val="accent3"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036B6-CB2E-47FA-BF5C-CE1DDC9B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9" y="1224940"/>
            <a:ext cx="971918" cy="454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B0E2A-46F3-478C-95DA-284176EBE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7" y="1974758"/>
            <a:ext cx="1315047" cy="307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9C45F-5B97-4CE1-B526-860A8A10879D}"/>
              </a:ext>
            </a:extLst>
          </p:cNvPr>
          <p:cNvSpPr txBox="1"/>
          <p:nvPr/>
        </p:nvSpPr>
        <p:spPr>
          <a:xfrm>
            <a:off x="110007" y="2361629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Emittance: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CC93-9318-4E6D-8331-369E2A054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05" y="2619933"/>
            <a:ext cx="1343212" cy="504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5A8D30-FD0E-4F2F-A1B0-A699A5510012}"/>
              </a:ext>
            </a:extLst>
          </p:cNvPr>
          <p:cNvSpPr txBox="1"/>
          <p:nvPr/>
        </p:nvSpPr>
        <p:spPr>
          <a:xfrm>
            <a:off x="1780606" y="48549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Many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F56F8-2DD5-46F2-89D8-F783EF34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837" y="1094662"/>
            <a:ext cx="1736328" cy="573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D642B-A452-4244-856E-CC0A1DCD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814" y="1793643"/>
            <a:ext cx="1308917" cy="619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27FA2-7DEB-4B31-8E19-BE13DFBD8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962" y="2972780"/>
            <a:ext cx="2029108" cy="60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C775D-3180-4CFA-AF78-B984611D4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4434" y="4151365"/>
            <a:ext cx="1095577" cy="287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C5080-930A-4BE6-8FDC-69E8AC192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3275" y="3646500"/>
            <a:ext cx="1957893" cy="316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BA4A94-94B2-46C4-941A-ED5C442C3D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9040" y="1177857"/>
            <a:ext cx="3429000" cy="2264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44649-B206-4D12-B48E-E039F7419285}"/>
              </a:ext>
            </a:extLst>
          </p:cNvPr>
          <p:cNvSpPr txBox="1"/>
          <p:nvPr/>
        </p:nvSpPr>
        <p:spPr>
          <a:xfrm>
            <a:off x="6063004" y="357650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Sanchez del Rio, M. &amp; Reyes-Herrera, J. (2025). </a:t>
            </a:r>
          </a:p>
          <a:p>
            <a:r>
              <a:rPr lang="en-GB" sz="800" dirty="0"/>
              <a:t>J. Synchrotron Rad. 32, 340–354. </a:t>
            </a:r>
          </a:p>
          <a:p>
            <a:r>
              <a:rPr lang="en-GB" sz="800" dirty="0">
                <a:hlinkClick r:id="rId13"/>
              </a:rPr>
              <a:t>http://dx.doi.org/10.1107/S1600577524004958</a:t>
            </a:r>
            <a:r>
              <a:rPr lang="en-GB" sz="800" dirty="0"/>
              <a:t> </a:t>
            </a:r>
          </a:p>
        </p:txBody>
      </p:sp>
      <p:sp>
        <p:nvSpPr>
          <p:cNvPr id="30" name="Rounded Rectangle 38">
            <a:extLst>
              <a:ext uri="{FF2B5EF4-FFF2-40B4-BE49-F238E27FC236}">
                <a16:creationId xmlns:a16="http://schemas.microsoft.com/office/drawing/2014/main" id="{4FDC0F41-DB64-4C3E-8AA5-E82F72EE88EC}"/>
              </a:ext>
            </a:extLst>
          </p:cNvPr>
          <p:cNvSpPr/>
          <p:nvPr/>
        </p:nvSpPr>
        <p:spPr>
          <a:xfrm>
            <a:off x="1581054" y="488902"/>
            <a:ext cx="1700804" cy="198105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863F1D55-301F-428E-97A4-7909E6AC9FAA}"/>
              </a:ext>
            </a:extLst>
          </p:cNvPr>
          <p:cNvSpPr/>
          <p:nvPr/>
        </p:nvSpPr>
        <p:spPr>
          <a:xfrm>
            <a:off x="2962340" y="2554173"/>
            <a:ext cx="2449384" cy="20368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99173-1F68-4494-90BE-CFF2F262C7AD}"/>
              </a:ext>
            </a:extLst>
          </p:cNvPr>
          <p:cNvSpPr txBox="1"/>
          <p:nvPr/>
        </p:nvSpPr>
        <p:spPr>
          <a:xfrm>
            <a:off x="228899" y="3633198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Tanaka, T. &amp; Kitamura, H. (2009).</a:t>
            </a:r>
          </a:p>
          <a:p>
            <a:r>
              <a:rPr lang="en-GB" sz="1000" dirty="0"/>
              <a:t>J. Synchrotron Rad. 16, 380–386. </a:t>
            </a:r>
          </a:p>
          <a:p>
            <a:r>
              <a:rPr lang="en-GB" sz="1000" dirty="0">
                <a:hlinkClick r:id="rId14"/>
              </a:rPr>
              <a:t>https://doi.org/10.1107/S0909049509009479</a:t>
            </a:r>
            <a:r>
              <a:rPr lang="en-GB" sz="10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87169-46CC-4B32-ACA6-6A2567C04364}"/>
              </a:ext>
            </a:extLst>
          </p:cNvPr>
          <p:cNvSpPr txBox="1"/>
          <p:nvPr/>
        </p:nvSpPr>
        <p:spPr>
          <a:xfrm>
            <a:off x="3084232" y="2565530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Tanaka &amp; Kitamura: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64E3C83-ED62-D6DE-7FA3-AB5E6F1DADCD}"/>
              </a:ext>
            </a:extLst>
          </p:cNvPr>
          <p:cNvSpPr/>
          <p:nvPr/>
        </p:nvSpPr>
        <p:spPr>
          <a:xfrm>
            <a:off x="67175" y="467945"/>
            <a:ext cx="1446965" cy="2751798"/>
          </a:xfrm>
          <a:prstGeom prst="roundRect">
            <a:avLst/>
          </a:prstGeom>
          <a:solidFill>
            <a:srgbClr val="FFC000">
              <a:alpha val="15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X-rays to SR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D7C67-8D78-41EE-876E-AF526A04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8" y="1195036"/>
            <a:ext cx="4942244" cy="259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A3928-6B1A-4264-AE29-5FC740F1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4" y="1057305"/>
            <a:ext cx="2465679" cy="309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510D6-E39C-4A8F-B1B5-5E2B46799296}"/>
              </a:ext>
            </a:extLst>
          </p:cNvPr>
          <p:cNvSpPr txBox="1"/>
          <p:nvPr/>
        </p:nvSpPr>
        <p:spPr>
          <a:xfrm>
            <a:off x="5858311" y="3931588"/>
            <a:ext cx="27093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https://doi.org/10.1119/1.13289</a:t>
            </a: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35F9C-E4CC-416B-9399-E46DE76B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6" y="4295865"/>
            <a:ext cx="1706820" cy="3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2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77219"/>
            <a:ext cx="8954100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(off-resonance)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23AA9-888F-456F-809A-BC60F5CD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4" y="775565"/>
            <a:ext cx="3841222" cy="299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D8209-2537-4EBD-9D07-BF2DF40C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099" y="775565"/>
            <a:ext cx="3692063" cy="3133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54253D-2AFE-424F-ADB7-45726FC7895C}"/>
              </a:ext>
            </a:extLst>
          </p:cNvPr>
          <p:cNvSpPr txBox="1"/>
          <p:nvPr/>
        </p:nvSpPr>
        <p:spPr>
          <a:xfrm>
            <a:off x="156445" y="4060158"/>
            <a:ext cx="886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 that the most changes (values that separate from one) are observed for small values of E − E0. We compared these results with the values from Nash et al. (2019) applied to our particular undulator. The map for angles (c) agrees well with our corresponding </a:t>
            </a:r>
            <a:r>
              <a:rPr lang="en-US" sz="1200" dirty="0" err="1"/>
              <a:t>r.m.s.</a:t>
            </a:r>
            <a:r>
              <a:rPr lang="en-US" sz="1200" dirty="0"/>
              <a:t> map (a) </a:t>
            </a:r>
          </a:p>
          <a:p>
            <a:r>
              <a:rPr lang="en-US" sz="1200" dirty="0"/>
              <a:t>[Nash, B., </a:t>
            </a:r>
            <a:r>
              <a:rPr lang="en-US" sz="1200" dirty="0" err="1"/>
              <a:t>Chubar</a:t>
            </a:r>
            <a:r>
              <a:rPr lang="en-US" sz="1200" dirty="0"/>
              <a:t>, O., </a:t>
            </a:r>
            <a:r>
              <a:rPr lang="en-US" sz="1200" dirty="0" err="1"/>
              <a:t>Bruhwiler</a:t>
            </a:r>
            <a:r>
              <a:rPr lang="en-US" sz="1200" dirty="0"/>
              <a:t>, D. L., </a:t>
            </a:r>
            <a:r>
              <a:rPr lang="en-US" sz="1200" dirty="0" err="1"/>
              <a:t>Rakitin</a:t>
            </a:r>
            <a:r>
              <a:rPr lang="en-US" sz="1200" dirty="0"/>
              <a:t>, M., Moeller, P., </a:t>
            </a:r>
            <a:r>
              <a:rPr lang="en-US" sz="1200" dirty="0" err="1"/>
              <a:t>Nagler</a:t>
            </a:r>
            <a:r>
              <a:rPr lang="en-US" sz="1200" dirty="0"/>
              <a:t>, R. &amp; Goldring, N. (2019). Proc. SPIE, 11110, 111100K.]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4512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7654E-AE03-4FEB-8AF6-60BA6F663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D3BFE-A1E9-4996-861E-EFD445C7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8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1950-60 (parasite)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733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Moscow </a:t>
            </a:r>
            <a:r>
              <a:rPr lang="en-GB" dirty="0" err="1"/>
              <a:t>Univ</a:t>
            </a:r>
            <a:r>
              <a:rPr lang="en-GB" dirty="0"/>
              <a:t>/Lebedev Inst, DESY, Roma </a:t>
            </a:r>
            <a:r>
              <a:rPr lang="en-GB" dirty="0" err="1"/>
              <a:t>Univ</a:t>
            </a:r>
            <a:r>
              <a:rPr lang="en-GB" dirty="0"/>
              <a:t>/Frascati, Bonn </a:t>
            </a:r>
            <a:r>
              <a:rPr lang="en-GB" dirty="0" err="1"/>
              <a:t>Univ</a:t>
            </a:r>
            <a:r>
              <a:rPr lang="en-GB" dirty="0"/>
              <a:t>, NBS/Washington DC,</a:t>
            </a:r>
          </a:p>
          <a:p>
            <a:r>
              <a:rPr lang="en-GB" dirty="0" err="1"/>
              <a:t>Univ</a:t>
            </a:r>
            <a:r>
              <a:rPr lang="en-GB" dirty="0"/>
              <a:t> of Tokyo, Cornell, CEA, NINA… SPEAR, DORIS, VEPP-3, DCI, CESR/CHESS, 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0FEB4-4B37-4CC6-A4DA-BAF55FB6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13" y="1802585"/>
            <a:ext cx="2275174" cy="206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A794-1A8D-420F-AEE1-9712FA1C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2585"/>
            <a:ext cx="2694285" cy="1948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7E69F-14F5-4C76-AF42-665AC9088BB0}"/>
              </a:ext>
            </a:extLst>
          </p:cNvPr>
          <p:cNvSpPr txBox="1"/>
          <p:nvPr/>
        </p:nvSpPr>
        <p:spPr>
          <a:xfrm>
            <a:off x="6044126" y="3381847"/>
            <a:ext cx="29081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end-1970-80 IDs</a:t>
            </a:r>
          </a:p>
          <a:p>
            <a:endParaRPr lang="en-US" dirty="0"/>
          </a:p>
          <a:p>
            <a:r>
              <a:rPr lang="en-US" dirty="0"/>
              <a:t>Winick et al (1981)</a:t>
            </a:r>
          </a:p>
          <a:p>
            <a:r>
              <a:rPr lang="en-US" dirty="0">
                <a:hlinkClick r:id="rId4"/>
              </a:rPr>
              <a:t>https://doi.org/10.1063/1.2914568</a:t>
            </a:r>
            <a:r>
              <a:rPr lang="en-US" dirty="0"/>
              <a:t> 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C9DAA-98EB-4D4C-8A5D-019969450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91" y="1929314"/>
            <a:ext cx="1902916" cy="63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7ECB7-AD53-43A1-A80E-CD7363712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91" y="2650654"/>
            <a:ext cx="1821762" cy="5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~100 10</a:t>
            </a:r>
            <a:r>
              <a:rPr lang="en-US" baseline="30000" dirty="0"/>
              <a:t>-9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Parasitic or </a:t>
            </a:r>
            <a:r>
              <a:rPr lang="en-GB" b="1" dirty="0"/>
              <a:t>dedicated</a:t>
            </a:r>
            <a:r>
              <a:rPr lang="en-GB" dirty="0"/>
              <a:t> on storage rings using bend magnets and wigglers</a:t>
            </a:r>
          </a:p>
          <a:p>
            <a:r>
              <a:rPr lang="en-GB" dirty="0"/>
              <a:t>Typically FODO lattices, few hundred nm-rad emittances</a:t>
            </a:r>
          </a:p>
          <a:p>
            <a:r>
              <a:rPr lang="en-GB" dirty="0"/>
              <a:t>SOR-RING, SRS, Photon Factory, UV-SOR, NSLS-I, Aladdin, Super ACO, Hefei,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0E48C-CDDC-47FD-9C99-C7900E2A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1" y="1853274"/>
            <a:ext cx="2313275" cy="1578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5A1DF-ECA3-43E1-B3DE-8BD36224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30" y="1853274"/>
            <a:ext cx="2721500" cy="136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86E1A-2F5B-4C33-B1F5-57B195A4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44" y="1872324"/>
            <a:ext cx="2901119" cy="13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generation (</a:t>
            </a:r>
            <a:r>
              <a:rPr lang="en-US" dirty="0">
                <a:latin typeface="Symbol" panose="05050102010706020507" pitchFamily="18" charset="2"/>
              </a:rPr>
              <a:t>e </a:t>
            </a:r>
            <a:r>
              <a:rPr lang="en-US" dirty="0"/>
              <a:t>&lt;10 10</a:t>
            </a:r>
            <a:r>
              <a:rPr lang="en-US" baseline="30000" dirty="0"/>
              <a:t>-9</a:t>
            </a:r>
            <a:r>
              <a:rPr lang="en-US" dirty="0"/>
              <a:t>) – Dedicated and optimized for IDs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ESRF APS SPring-8 ALS ALBA BESSY-II SPEAR3 SLS DLS Soleil </a:t>
            </a:r>
            <a:r>
              <a:rPr lang="en-GB" b="1" dirty="0" err="1"/>
              <a:t>Elettra</a:t>
            </a:r>
            <a:r>
              <a:rPr lang="en-GB" b="1" dirty="0"/>
              <a:t> SSRF TPS PLS NSLS-II etc.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46FE4-2654-488D-9766-4FAE986C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27" y="1556793"/>
            <a:ext cx="3566001" cy="29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0CFB9-84F5-498C-ACD2-BD335082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brightnessContrast bright="45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7175" y="1589208"/>
            <a:ext cx="4071066" cy="28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 ~ 100 10-</a:t>
            </a:r>
            <a:r>
              <a:rPr lang="en-US" baseline="30000" dirty="0"/>
              <a:t>12</a:t>
            </a:r>
            <a:r>
              <a:rPr lang="en-US" dirty="0"/>
              <a:t>) – reduced H emittance to… DL?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MAX-IV, EBS-ESRF, 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5C979-E298-483F-AF76-A7A36131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59356"/>
            <a:ext cx="5208951" cy="1779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2DB51-0922-4F2D-A0F3-C9EF54AB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13" y="620274"/>
            <a:ext cx="2988207" cy="2149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DE204-6AD6-4EC4-8F32-DD8039996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84" y="3033674"/>
            <a:ext cx="2541881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8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all">
                <a:solidFill>
                  <a:srgbClr val="FFFFFF"/>
                </a:solidFill>
              </a:rPr>
              <a:t>ESRF and EBS LATTICES</a:t>
            </a:r>
          </a:p>
        </p:txBody>
      </p:sp>
      <p:pic>
        <p:nvPicPr>
          <p:cNvPr id="77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35" y="704427"/>
            <a:ext cx="3402379" cy="253881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671412" y="3277081"/>
            <a:ext cx="912427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High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37.59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2.95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415.0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3.43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10.3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79" name="Shape 79"/>
          <p:cNvSpPr/>
          <p:nvPr/>
        </p:nvSpPr>
        <p:spPr>
          <a:xfrm>
            <a:off x="3570937" y="3269717"/>
            <a:ext cx="978151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Low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0.35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3.0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50.4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107.2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80" name="Shape 80"/>
          <p:cNvSpPr/>
          <p:nvPr/>
        </p:nvSpPr>
        <p:spPr>
          <a:xfrm>
            <a:off x="5708038" y="3287621"/>
            <a:ext cx="902809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EBS (S28D):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6.90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2.64 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dirty="0">
                <a:solidFill>
                  <a:srgbClr val="51A026"/>
                </a:solidFill>
              </a:rPr>
              <a:t> = 30.2 </a:t>
            </a:r>
            <a:r>
              <a:rPr lang="en-US" sz="1050" dirty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51A026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3.64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baseline="-25000" dirty="0">
                <a:solidFill>
                  <a:srgbClr val="51A026"/>
                </a:solidFill>
              </a:rPr>
              <a:t>’</a:t>
            </a:r>
            <a:r>
              <a:rPr sz="1050" dirty="0">
                <a:solidFill>
                  <a:srgbClr val="51A026"/>
                </a:solidFill>
              </a:rPr>
              <a:t>= 4.37 </a:t>
            </a:r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51A026"/>
                </a:solidFill>
              </a:rPr>
              <a:t>rad</a:t>
            </a:r>
            <a:endParaRPr sz="1050" dirty="0">
              <a:solidFill>
                <a:srgbClr val="51A026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=1.37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pic>
        <p:nvPicPr>
          <p:cNvPr id="81" name="image5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7404" y="751523"/>
            <a:ext cx="3330976" cy="25065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 rot="10800000">
            <a:off x="3026359" y="3057804"/>
            <a:ext cx="544579" cy="97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3" name="Shape 83"/>
          <p:cNvSpPr/>
          <p:nvPr/>
        </p:nvSpPr>
        <p:spPr>
          <a:xfrm rot="10800000" flipH="1">
            <a:off x="1499963" y="1884668"/>
            <a:ext cx="268047" cy="215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6" y="0"/>
                </a:moveTo>
                <a:lnTo>
                  <a:pt x="0" y="0"/>
                </a:lnTo>
                <a:lnTo>
                  <a:pt x="0" y="14619"/>
                </a:lnTo>
                <a:lnTo>
                  <a:pt x="21600" y="14619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4" name="Shape 84"/>
          <p:cNvSpPr/>
          <p:nvPr/>
        </p:nvSpPr>
        <p:spPr>
          <a:xfrm rot="10800000">
            <a:off x="4985459" y="2598754"/>
            <a:ext cx="722581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5" name="Shape 85"/>
          <p:cNvSpPr/>
          <p:nvPr/>
        </p:nvSpPr>
        <p:spPr>
          <a:xfrm flipV="1">
            <a:off x="6917746" y="2598754"/>
            <a:ext cx="831215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6" name="Shape 86"/>
          <p:cNvSpPr/>
          <p:nvPr/>
        </p:nvSpPr>
        <p:spPr>
          <a:xfrm>
            <a:off x="1231117" y="544504"/>
            <a:ext cx="60979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lvl="0"/>
            <a:r>
              <a:rPr sz="1050" dirty="0"/>
              <a:t>Horizontal emittance = 4000 pm                     Horizontal emittance = 1</a:t>
            </a:r>
            <a:r>
              <a:rPr lang="en-US" sz="1050" dirty="0"/>
              <a:t>3</a:t>
            </a:r>
            <a:r>
              <a:rPr sz="1050" dirty="0"/>
              <a:t>7 pm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895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ESRF Double Bend Achromat (ESRF-1) -&gt; Multi-bend achromat (EBS)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94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9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31808" y="238256"/>
            <a:ext cx="9039600" cy="5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sz="1200" b="1" cap="all" dirty="0">
                <a:solidFill>
                  <a:srgbClr val="FFFFFF"/>
                </a:solidFill>
              </a:rPr>
              <a:t>EBS – ESRF </a:t>
            </a:r>
            <a:r>
              <a:rPr lang="en-US" sz="1200" b="1" cap="all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0098D4"/>
                </a:solidFill>
              </a:rPr>
              <a:t>U18 2m @ 8 keV L=2m observed at 30m</a:t>
            </a:r>
            <a:endParaRPr sz="1200" b="1" cap="all" dirty="0">
              <a:solidFill>
                <a:srgbClr val="FFFFFF"/>
              </a:solidFill>
            </a:endParaRPr>
          </a:p>
        </p:txBody>
      </p:sp>
      <p:grpSp>
        <p:nvGrpSpPr>
          <p:cNvPr id="95" name="Group 95"/>
          <p:cNvGrpSpPr/>
          <p:nvPr/>
        </p:nvGrpSpPr>
        <p:grpSpPr>
          <a:xfrm>
            <a:off x="2743200" y="742950"/>
            <a:ext cx="1898692" cy="4130638"/>
            <a:chOff x="0" y="0"/>
            <a:chExt cx="2531587" cy="5507516"/>
          </a:xfrm>
        </p:grpSpPr>
        <p:pic>
          <p:nvPicPr>
            <p:cNvPr id="91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961" y="1606218"/>
              <a:ext cx="2520627" cy="2520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998273"/>
              <a:ext cx="2531588" cy="2509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8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61" y="0"/>
              <a:ext cx="2486900" cy="2486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9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9285" y="558171"/>
              <a:ext cx="1683790" cy="512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168" y="1111784"/>
            <a:ext cx="992271" cy="321722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2717901" y="742950"/>
            <a:ext cx="1906913" cy="4130639"/>
          </a:xfrm>
          <a:prstGeom prst="rect">
            <a:avLst/>
          </a:prstGeom>
          <a:ln w="10160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050"/>
          </a:p>
        </p:txBody>
      </p:sp>
      <p:pic>
        <p:nvPicPr>
          <p:cNvPr id="99" name="image1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28787" y="573605"/>
            <a:ext cx="2737214" cy="213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13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15344" y="2712483"/>
            <a:ext cx="2549813" cy="17031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277999" y="-49107"/>
            <a:ext cx="6458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100" dirty="0"/>
              <a:t>Big increase of brightness and transverse coherence</a:t>
            </a:r>
          </a:p>
          <a:p>
            <a:endParaRPr lang="en-US" sz="27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8571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</TotalTime>
  <Words>1519</Words>
  <Application>Microsoft Office PowerPoint</Application>
  <PresentationFormat>On-screen Show (16:9)</PresentationFormat>
  <Paragraphs>263</Paragraphs>
  <Slides>31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Arial</vt:lpstr>
      <vt:lpstr>Arial Narrow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Outline</vt:lpstr>
      <vt:lpstr>From X-rays to SR</vt:lpstr>
      <vt:lpstr>1st generation 1950-60 (parasite)</vt:lpstr>
      <vt:lpstr>2nd generation (e~100 10-9)</vt:lpstr>
      <vt:lpstr>3rd  generation (e &lt;10 10-9) – Dedicated and optimized for IDs</vt:lpstr>
      <vt:lpstr>4th generation (e ~ 100 10-12) – reduced H emittance to… DL?</vt:lpstr>
      <vt:lpstr>ESRF and EBS LATTICES</vt:lpstr>
      <vt:lpstr>EBS – ESRF  U18 2m @ 8 keV L=2m observed at 30m</vt:lpstr>
      <vt:lpstr>ALS-U</vt:lpstr>
      <vt:lpstr>The Beam: Spectrum and Size</vt:lpstr>
      <vt:lpstr>Simulation of source emission</vt:lpstr>
      <vt:lpstr>Intensity vs E</vt:lpstr>
      <vt:lpstr>I(E) and I(x, y) are correlated (3D dependency)</vt:lpstr>
      <vt:lpstr>Examples of correlation between I(E) and I(x, y)</vt:lpstr>
      <vt:lpstr>How “I” is calculated?</vt:lpstr>
      <vt:lpstr>Simulation of source emission</vt:lpstr>
      <vt:lpstr>Bending magnets</vt:lpstr>
      <vt:lpstr>Insertion devices: K (deflection parameter) </vt:lpstr>
      <vt:lpstr>BM and wigglers:   B(s),           velocity            e- trajectory</vt:lpstr>
      <vt:lpstr>How Undulator Radiation is calculated?</vt:lpstr>
      <vt:lpstr>Undulator emission simulation</vt:lpstr>
      <vt:lpstr>Undulator emission simulation: Peak position vs aperture size</vt:lpstr>
      <vt:lpstr>Undulator emission simulation: Peak position vs K</vt:lpstr>
      <vt:lpstr>Undulator emission simulation: Peak position vs K</vt:lpstr>
      <vt:lpstr>Undulator emission simulation (gap)</vt:lpstr>
      <vt:lpstr>Undulator emission simulation</vt:lpstr>
      <vt:lpstr>Approximating emission on-resonance by Gaussians Onuki &amp; Elleaume Undulators, Wigglers  and their applications, CRC press, 2002  </vt:lpstr>
      <vt:lpstr>Electron energy dispersion effect in Undulator (on-resonance)</vt:lpstr>
      <vt:lpstr>Electron energy dispersion effect in Undulator (off-resonance)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150</cp:revision>
  <dcterms:modified xsi:type="dcterms:W3CDTF">2025-05-16T11:55:54Z</dcterms:modified>
</cp:coreProperties>
</file>